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3" r:id="rId4"/>
    <p:sldId id="258" r:id="rId5"/>
    <p:sldId id="259" r:id="rId6"/>
    <p:sldId id="260" r:id="rId7"/>
    <p:sldId id="261" r:id="rId8"/>
    <p:sldId id="262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2130E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649E9-805E-4B49-9B8B-9BDAE9970ABF}" type="datetimeFigureOut">
              <a:rPr lang="en-US" smtClean="0"/>
              <a:t>4/12/2012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5A38D-0E49-4E29-B6EC-3C00C6AD404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649E9-805E-4B49-9B8B-9BDAE9970ABF}" type="datetimeFigureOut">
              <a:rPr lang="en-US" smtClean="0"/>
              <a:t>4/12/2012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5A38D-0E49-4E29-B6EC-3C00C6AD404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649E9-805E-4B49-9B8B-9BDAE9970ABF}" type="datetimeFigureOut">
              <a:rPr lang="en-US" smtClean="0"/>
              <a:t>4/12/2012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5A38D-0E49-4E29-B6EC-3C00C6AD404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649E9-805E-4B49-9B8B-9BDAE9970ABF}" type="datetimeFigureOut">
              <a:rPr lang="en-US" smtClean="0"/>
              <a:t>4/12/2012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5A38D-0E49-4E29-B6EC-3C00C6AD404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649E9-805E-4B49-9B8B-9BDAE9970ABF}" type="datetimeFigureOut">
              <a:rPr lang="en-US" smtClean="0"/>
              <a:t>4/12/2012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5A38D-0E49-4E29-B6EC-3C00C6AD404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649E9-805E-4B49-9B8B-9BDAE9970ABF}" type="datetimeFigureOut">
              <a:rPr lang="en-US" smtClean="0"/>
              <a:t>4/12/2012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5A38D-0E49-4E29-B6EC-3C00C6AD404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649E9-805E-4B49-9B8B-9BDAE9970ABF}" type="datetimeFigureOut">
              <a:rPr lang="en-US" smtClean="0"/>
              <a:t>4/12/2012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5A38D-0E49-4E29-B6EC-3C00C6AD404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649E9-805E-4B49-9B8B-9BDAE9970ABF}" type="datetimeFigureOut">
              <a:rPr lang="en-US" smtClean="0"/>
              <a:t>4/12/2012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5A38D-0E49-4E29-B6EC-3C00C6AD404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649E9-805E-4B49-9B8B-9BDAE9970ABF}" type="datetimeFigureOut">
              <a:rPr lang="en-US" smtClean="0"/>
              <a:t>4/12/2012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5A38D-0E49-4E29-B6EC-3C00C6AD404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649E9-805E-4B49-9B8B-9BDAE9970ABF}" type="datetimeFigureOut">
              <a:rPr lang="en-US" smtClean="0"/>
              <a:t>4/12/2012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5A38D-0E49-4E29-B6EC-3C00C6AD404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649E9-805E-4B49-9B8B-9BDAE9970ABF}" type="datetimeFigureOut">
              <a:rPr lang="en-US" smtClean="0"/>
              <a:t>4/12/2012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5A38D-0E49-4E29-B6EC-3C00C6AD404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8649E9-805E-4B49-9B8B-9BDAE9970ABF}" type="datetimeFigureOut">
              <a:rPr lang="en-US" smtClean="0"/>
              <a:t>4/12/2012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05A38D-0E49-4E29-B6EC-3C00C6AD404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Vivald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8600" y="228600"/>
            <a:ext cx="5428099" cy="64702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Rectangle 4"/>
          <p:cNvSpPr/>
          <p:nvPr/>
        </p:nvSpPr>
        <p:spPr>
          <a:xfrm>
            <a:off x="5334000" y="0"/>
            <a:ext cx="381000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3600" b="1" dirty="0" smtClean="0">
                <a:solidFill>
                  <a:schemeClr val="bg1"/>
                </a:solidFill>
              </a:rPr>
              <a:t>Antonio Vivaldi</a:t>
            </a:r>
          </a:p>
          <a:p>
            <a:pPr>
              <a:buFont typeface="Arial" pitchFamily="34" charset="0"/>
              <a:buChar char="•"/>
            </a:pPr>
            <a:r>
              <a:rPr lang="en-US" sz="3600" b="1" dirty="0" smtClean="0">
                <a:solidFill>
                  <a:schemeClr val="bg1"/>
                </a:solidFill>
              </a:rPr>
              <a:t>1678</a:t>
            </a:r>
            <a:r>
              <a:rPr lang="en-US" sz="3600" b="1" dirty="0">
                <a:solidFill>
                  <a:schemeClr val="bg1"/>
                </a:solidFill>
              </a:rPr>
              <a:t> </a:t>
            </a:r>
            <a:r>
              <a:rPr lang="en-US" sz="3600" b="1" dirty="0" smtClean="0">
                <a:solidFill>
                  <a:schemeClr val="bg1"/>
                </a:solidFill>
              </a:rPr>
              <a:t>–1741</a:t>
            </a:r>
          </a:p>
          <a:p>
            <a:pPr>
              <a:buFont typeface="Arial" pitchFamily="34" charset="0"/>
              <a:buChar char="•"/>
            </a:pPr>
            <a:r>
              <a:rPr lang="en-US" sz="3600" b="1" dirty="0" smtClean="0">
                <a:solidFill>
                  <a:schemeClr val="bg1"/>
                </a:solidFill>
              </a:rPr>
              <a:t>Venice, Italy</a:t>
            </a:r>
          </a:p>
          <a:p>
            <a:pPr>
              <a:buFont typeface="Arial" pitchFamily="34" charset="0"/>
              <a:buChar char="•"/>
            </a:pPr>
            <a:r>
              <a:rPr lang="en-US" sz="3600" b="1" dirty="0" smtClean="0">
                <a:solidFill>
                  <a:schemeClr val="bg1"/>
                </a:solidFill>
              </a:rPr>
              <a:t>Nickname = </a:t>
            </a:r>
          </a:p>
          <a:p>
            <a:pPr algn="ctr"/>
            <a:r>
              <a:rPr lang="en-US" sz="3600" b="1" dirty="0" smtClean="0">
                <a:solidFill>
                  <a:schemeClr val="bg1"/>
                </a:solidFill>
              </a:rPr>
              <a:t>The </a:t>
            </a:r>
            <a:r>
              <a:rPr lang="en-US" sz="3600" b="1" dirty="0" smtClean="0">
                <a:solidFill>
                  <a:srgbClr val="F2130E"/>
                </a:solidFill>
              </a:rPr>
              <a:t>Red</a:t>
            </a:r>
            <a:r>
              <a:rPr lang="en-US" sz="3600" b="1" dirty="0" smtClean="0">
                <a:solidFill>
                  <a:schemeClr val="bg1"/>
                </a:solidFill>
              </a:rPr>
              <a:t> Priest</a:t>
            </a:r>
          </a:p>
          <a:p>
            <a:pPr algn="ctr"/>
            <a:r>
              <a:rPr lang="en-US" sz="3600" b="1" dirty="0" smtClean="0">
                <a:solidFill>
                  <a:schemeClr val="bg1"/>
                </a:solidFill>
              </a:rPr>
              <a:t>because he had red hair and he was baptized at an earlier age than most of his peers.</a:t>
            </a:r>
            <a:endParaRPr lang="en-US" sz="36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2.bp.blogspot.com/-IsW18jnKT-Y/TWgKnKQXM-I/AAAAAAAAAaA/gtuz9txbzaE/s1600/sprin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onestopwebmasters.com/wp-content/uploads/2011/03/spring-flower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96400" cy="6858000"/>
          </a:xfrm>
          <a:prstGeom prst="rect">
            <a:avLst/>
          </a:prstGeom>
          <a:noFill/>
        </p:spPr>
      </p:pic>
      <p:sp>
        <p:nvSpPr>
          <p:cNvPr id="2" name="Rectangle 1"/>
          <p:cNvSpPr/>
          <p:nvPr/>
        </p:nvSpPr>
        <p:spPr>
          <a:xfrm>
            <a:off x="457200" y="457200"/>
            <a:ext cx="838200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b="1" dirty="0" smtClean="0"/>
              <a:t>Spring </a:t>
            </a:r>
            <a:r>
              <a:rPr lang="en-US" sz="4800" b="1" dirty="0"/>
              <a:t>has come, and joyfully</a:t>
            </a:r>
            <a:r>
              <a:rPr lang="en-US" sz="4800" b="1" dirty="0" smtClean="0"/>
              <a:t/>
            </a:r>
            <a:br>
              <a:rPr lang="en-US" sz="4800" b="1" dirty="0" smtClean="0"/>
            </a:br>
            <a:r>
              <a:rPr lang="en-US" sz="4800" b="1" dirty="0"/>
              <a:t>the birds welcome it with cheerful song,</a:t>
            </a:r>
            <a:r>
              <a:rPr lang="en-US" sz="4800" b="1" dirty="0" smtClean="0"/>
              <a:t/>
            </a:r>
            <a:br>
              <a:rPr lang="en-US" sz="4800" b="1" dirty="0" smtClean="0"/>
            </a:br>
            <a:r>
              <a:rPr lang="en-US" sz="4800" b="1" dirty="0" smtClean="0"/>
              <a:t/>
            </a:r>
            <a:br>
              <a:rPr lang="en-US" sz="4800" b="1" dirty="0" smtClean="0"/>
            </a:br>
            <a:r>
              <a:rPr lang="en-US" sz="4800" b="1" dirty="0" smtClean="0"/>
              <a:t/>
            </a:r>
            <a:br>
              <a:rPr lang="en-US" sz="4800" b="1" dirty="0" smtClean="0"/>
            </a:br>
            <a:r>
              <a:rPr lang="en-US" sz="4800" b="1" dirty="0" smtClean="0"/>
              <a:t/>
            </a:r>
            <a:br>
              <a:rPr lang="en-US" sz="4800" b="1" dirty="0" smtClean="0"/>
            </a:br>
            <a:endParaRPr lang="en-US" sz="4800" b="1" dirty="0"/>
          </a:p>
        </p:txBody>
      </p:sp>
      <p:pic>
        <p:nvPicPr>
          <p:cNvPr id="1028" name="Picture 4" descr="http://www.thegardenkingdom.com/Marketing/WebsiteImages/cardinal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-533400" y="3505200"/>
            <a:ext cx="4548883" cy="37655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www.onestopwebmasters.com/wp-content/uploads/2011/03/spring-flower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96400" cy="6858000"/>
          </a:xfrm>
          <a:prstGeom prst="rect">
            <a:avLst/>
          </a:prstGeom>
          <a:noFill/>
        </p:spPr>
      </p:pic>
      <p:sp>
        <p:nvSpPr>
          <p:cNvPr id="4" name="Rectangle 3"/>
          <p:cNvSpPr/>
          <p:nvPr/>
        </p:nvSpPr>
        <p:spPr>
          <a:xfrm>
            <a:off x="0" y="381000"/>
            <a:ext cx="92964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b="1" dirty="0" smtClean="0"/>
              <a:t>and the streams,</a:t>
            </a:r>
            <a:br>
              <a:rPr lang="en-US" sz="4800" b="1" dirty="0" smtClean="0"/>
            </a:br>
            <a:r>
              <a:rPr lang="en-US" sz="4800" b="1" dirty="0" smtClean="0"/>
              <a:t>caressed by the breath of zephyrs,</a:t>
            </a:r>
            <a:br>
              <a:rPr lang="en-US" sz="4800" b="1" dirty="0" smtClean="0"/>
            </a:br>
            <a:r>
              <a:rPr lang="en-US" sz="4800" b="1" dirty="0" smtClean="0"/>
              <a:t>flow swiftly with sweet murmurings.</a:t>
            </a:r>
            <a:endParaRPr lang="en-US" sz="4800" b="1" dirty="0"/>
          </a:p>
        </p:txBody>
      </p:sp>
      <p:pic>
        <p:nvPicPr>
          <p:cNvPr id="15364" name="Picture 4" descr="http://www.scientificillustrator.com/art/landscape/stream.gif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4114800"/>
            <a:ext cx="4829577" cy="3429000"/>
          </a:xfrm>
          <a:prstGeom prst="rect">
            <a:avLst/>
          </a:prstGeom>
          <a:noFill/>
        </p:spPr>
      </p:pic>
      <p:pic>
        <p:nvPicPr>
          <p:cNvPr id="15362" name="Picture 2" descr="http://www.solar-and-wind-power-source.com/images/Solarwindbreeze1.pn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3200400"/>
            <a:ext cx="9144000" cy="3657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www.onestopwebmasters.com/wp-content/uploads/2011/03/spring-flower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96400" cy="6858000"/>
          </a:xfrm>
          <a:prstGeom prst="rect">
            <a:avLst/>
          </a:prstGeom>
          <a:noFill/>
        </p:spPr>
      </p:pic>
      <p:pic>
        <p:nvPicPr>
          <p:cNvPr id="5122" name="Picture 2" descr="http://www.maplegrovemarina.com/images/cloud-storm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057400"/>
            <a:ext cx="3438525" cy="2419351"/>
          </a:xfrm>
          <a:prstGeom prst="rect">
            <a:avLst/>
          </a:prstGeom>
          <a:noFill/>
        </p:spPr>
      </p:pic>
      <p:pic>
        <p:nvPicPr>
          <p:cNvPr id="5124" name="Picture 4" descr="http://www.maplegrovemarina.com/images/cloud-storm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0600" y="2895600"/>
            <a:ext cx="3438525" cy="2419351"/>
          </a:xfrm>
          <a:prstGeom prst="rect">
            <a:avLst/>
          </a:prstGeom>
          <a:noFill/>
        </p:spPr>
      </p:pic>
      <p:sp>
        <p:nvSpPr>
          <p:cNvPr id="2" name="Rectangle 1"/>
          <p:cNvSpPr/>
          <p:nvPr/>
        </p:nvSpPr>
        <p:spPr>
          <a:xfrm>
            <a:off x="0" y="228600"/>
            <a:ext cx="92964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b="1" dirty="0" smtClean="0"/>
              <a:t>But now the sky is cloaked in black</a:t>
            </a:r>
            <a:br>
              <a:rPr lang="en-US" sz="4800" b="1" dirty="0" smtClean="0"/>
            </a:br>
            <a:r>
              <a:rPr lang="en-US" sz="4800" b="1" dirty="0" smtClean="0"/>
              <a:t>and thunder and lightning announce themselves;</a:t>
            </a:r>
            <a:endParaRPr lang="en-US" sz="4800" b="1" dirty="0"/>
          </a:p>
        </p:txBody>
      </p:sp>
      <p:pic>
        <p:nvPicPr>
          <p:cNvPr id="5126" name="Picture 6" descr="http://www.maplegrovemarina.com/images/cloud-storm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-1066800" y="3200400"/>
            <a:ext cx="3495675" cy="24193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www.onestopwebmasters.com/wp-content/uploads/2011/03/spring-flower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96400" cy="6858000"/>
          </a:xfrm>
          <a:prstGeom prst="rect">
            <a:avLst/>
          </a:prstGeom>
          <a:noFill/>
        </p:spPr>
      </p:pic>
      <p:sp>
        <p:nvSpPr>
          <p:cNvPr id="2" name="Rectangle 1"/>
          <p:cNvSpPr/>
          <p:nvPr/>
        </p:nvSpPr>
        <p:spPr>
          <a:xfrm>
            <a:off x="0" y="228600"/>
            <a:ext cx="92964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b="1" dirty="0" smtClean="0"/>
              <a:t>when they die away, </a:t>
            </a:r>
          </a:p>
          <a:p>
            <a:pPr algn="ctr"/>
            <a:r>
              <a:rPr lang="en-US" sz="4800" b="1" dirty="0" smtClean="0"/>
              <a:t>the little birds</a:t>
            </a:r>
            <a:br>
              <a:rPr lang="en-US" sz="4800" b="1" dirty="0" smtClean="0"/>
            </a:br>
            <a:r>
              <a:rPr lang="en-US" sz="4800" b="1" dirty="0" smtClean="0"/>
              <a:t>return to fill the air </a:t>
            </a:r>
          </a:p>
          <a:p>
            <a:pPr algn="ctr"/>
            <a:r>
              <a:rPr lang="en-US" sz="4800" b="1" dirty="0" smtClean="0"/>
              <a:t>with their sweet song.</a:t>
            </a:r>
            <a:endParaRPr lang="en-US" sz="4800" b="1" dirty="0"/>
          </a:p>
        </p:txBody>
      </p:sp>
      <p:pic>
        <p:nvPicPr>
          <p:cNvPr id="4" name="Picture 4" descr="http://www.thegardenkingdom.com/Marketing/WebsiteImages/cardinal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-533400" y="3505200"/>
            <a:ext cx="4548883" cy="37655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www.onestopwebmasters.com/wp-content/uploads/2011/03/spring-flower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96400" cy="6858000"/>
          </a:xfrm>
          <a:prstGeom prst="rect">
            <a:avLst/>
          </a:prstGeom>
          <a:noFill/>
        </p:spPr>
      </p:pic>
      <p:pic>
        <p:nvPicPr>
          <p:cNvPr id="3074" name="Picture 2" descr="http://gallery.photo.net/photo/4002980-md.jpg"/>
          <p:cNvPicPr>
            <a:picLocks noChangeAspect="1" noChangeArrowheads="1"/>
          </p:cNvPicPr>
          <p:nvPr/>
        </p:nvPicPr>
        <p:blipFill>
          <a:blip r:embed="rId3" cstate="print"/>
          <a:srcRect l="12960" t="16699" b="14145"/>
          <a:stretch>
            <a:fillRect/>
          </a:stretch>
        </p:blipFill>
        <p:spPr bwMode="auto">
          <a:xfrm>
            <a:off x="1" y="4044144"/>
            <a:ext cx="4724399" cy="28138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Rectangle 1"/>
          <p:cNvSpPr/>
          <p:nvPr/>
        </p:nvSpPr>
        <p:spPr>
          <a:xfrm>
            <a:off x="0" y="152400"/>
            <a:ext cx="929640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b="1" dirty="0" smtClean="0"/>
              <a:t>Then on the pleasant </a:t>
            </a:r>
          </a:p>
          <a:p>
            <a:pPr algn="ctr"/>
            <a:r>
              <a:rPr lang="en-US" sz="4800" b="1" dirty="0" smtClean="0"/>
              <a:t>flower-strewn meadow,</a:t>
            </a:r>
            <a:br>
              <a:rPr lang="en-US" sz="4800" b="1" dirty="0" smtClean="0"/>
            </a:br>
            <a:r>
              <a:rPr lang="en-US" sz="4800" b="1" dirty="0" smtClean="0"/>
              <a:t>to the gentle rustle of </a:t>
            </a:r>
          </a:p>
          <a:p>
            <a:pPr algn="ctr"/>
            <a:r>
              <a:rPr lang="en-US" sz="4800" b="1" dirty="0" smtClean="0"/>
              <a:t>leaves and branches</a:t>
            </a:r>
            <a:br>
              <a:rPr lang="en-US" sz="4800" b="1" dirty="0" smtClean="0"/>
            </a:br>
            <a:r>
              <a:rPr lang="en-US" sz="4800" b="1" dirty="0" smtClean="0"/>
              <a:t>the goatherd rests, </a:t>
            </a:r>
          </a:p>
          <a:p>
            <a:pPr algn="ctr"/>
            <a:r>
              <a:rPr lang="en-US" sz="4800" b="1" dirty="0" smtClean="0"/>
              <a:t>his faithful dog at his side.</a:t>
            </a:r>
            <a:br>
              <a:rPr lang="en-US" sz="4800" b="1" dirty="0" smtClean="0"/>
            </a:br>
            <a:endParaRPr lang="en-US" sz="4800" b="1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www.onestopwebmasters.com/wp-content/uploads/2011/03/spring-flower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96400" cy="6858000"/>
          </a:xfrm>
          <a:prstGeom prst="rect">
            <a:avLst/>
          </a:prstGeom>
          <a:noFill/>
        </p:spPr>
      </p:pic>
      <p:pic>
        <p:nvPicPr>
          <p:cNvPr id="2050" name="Picture 2" descr="http://americangallery.files.wordpress.com/2012/01/dancing-nymphs.jpg"/>
          <p:cNvPicPr>
            <a:picLocks noChangeAspect="1" noChangeArrowheads="1"/>
          </p:cNvPicPr>
          <p:nvPr/>
        </p:nvPicPr>
        <p:blipFill>
          <a:blip r:embed="rId3" cstate="print"/>
          <a:srcRect r="80000"/>
          <a:stretch>
            <a:fillRect/>
          </a:stretch>
        </p:blipFill>
        <p:spPr bwMode="auto">
          <a:xfrm>
            <a:off x="0" y="45720"/>
            <a:ext cx="2743200" cy="68122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Rectangle 1"/>
          <p:cNvSpPr/>
          <p:nvPr/>
        </p:nvSpPr>
        <p:spPr>
          <a:xfrm>
            <a:off x="0" y="152400"/>
            <a:ext cx="92964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b="1" dirty="0" smtClean="0"/>
              <a:t>To the rustic bagpipe’s gay sound,</a:t>
            </a:r>
            <a:br>
              <a:rPr lang="en-US" sz="4800" b="1" dirty="0" smtClean="0"/>
            </a:br>
            <a:r>
              <a:rPr lang="en-US" sz="4800" b="1" dirty="0" smtClean="0"/>
              <a:t>nymph and shepherd </a:t>
            </a:r>
          </a:p>
          <a:p>
            <a:pPr algn="ctr"/>
            <a:r>
              <a:rPr lang="en-US" sz="4800" b="1" dirty="0" smtClean="0"/>
              <a:t>dance beneath</a:t>
            </a:r>
            <a:br>
              <a:rPr lang="en-US" sz="4800" b="1" dirty="0" smtClean="0"/>
            </a:br>
            <a:r>
              <a:rPr lang="en-US" sz="4800" b="1" dirty="0" smtClean="0"/>
              <a:t>the fair spring sky in all its glory</a:t>
            </a:r>
            <a:endParaRPr lang="en-US" sz="4800" b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</TotalTime>
  <Words>43</Words>
  <Application>Microsoft Office PowerPoint</Application>
  <PresentationFormat>On-screen Show (4:3)</PresentationFormat>
  <Paragraphs>18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Leeann Denham</dc:creator>
  <cp:lastModifiedBy>Leeann Denham</cp:lastModifiedBy>
  <cp:revision>5</cp:revision>
  <dcterms:created xsi:type="dcterms:W3CDTF">2012-04-12T17:46:49Z</dcterms:created>
  <dcterms:modified xsi:type="dcterms:W3CDTF">2012-04-12T18:33:15Z</dcterms:modified>
</cp:coreProperties>
</file>